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1" r:id="rId3"/>
    <p:sldId id="283" r:id="rId4"/>
    <p:sldId id="258" r:id="rId5"/>
    <p:sldId id="284" r:id="rId6"/>
    <p:sldId id="259" r:id="rId7"/>
    <p:sldId id="285" r:id="rId8"/>
    <p:sldId id="257" r:id="rId9"/>
    <p:sldId id="286" r:id="rId10"/>
    <p:sldId id="279" r:id="rId11"/>
    <p:sldId id="287" r:id="rId12"/>
    <p:sldId id="280" r:id="rId13"/>
    <p:sldId id="288" r:id="rId14"/>
    <p:sldId id="281" r:id="rId15"/>
    <p:sldId id="289" r:id="rId16"/>
    <p:sldId id="282" r:id="rId17"/>
    <p:sldId id="290" r:id="rId18"/>
    <p:sldId id="278" r:id="rId19"/>
    <p:sldId id="291" r:id="rId20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92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1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B3F6B-A0BC-D944-97C6-84FF5D29074F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30820-0893-4946-BFC7-C5F172BBAF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603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A046F-B96B-E443-BED0-1074D57D5EEC}" type="datetimeFigureOut">
              <a:rPr lang="en-US" smtClean="0"/>
              <a:t>10/8/2016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D702A-B020-C846-8056-8C4A4BE99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8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2E41-1E55-B54A-BCF2-1E60AD6F2527}" type="datetime1">
              <a:rPr lang="ru-RU" smtClean="0"/>
              <a:t>08.10.2016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D9CD-778E-B44D-BA06-B327513713A7}" type="datetime1">
              <a:rPr lang="ru-RU" smtClean="0"/>
              <a:t>08.10.2016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C53E-93A4-F749-B2C2-0ABF5A431693}" type="datetime1">
              <a:rPr lang="ru-RU" smtClean="0"/>
              <a:t>08.10.2016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3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17" y="384649"/>
            <a:ext cx="7903966" cy="1143000"/>
          </a:xfrm>
        </p:spPr>
        <p:txBody>
          <a:bodyPr>
            <a:noAutofit/>
          </a:bodyPr>
          <a:lstStyle>
            <a:lvl1pPr>
              <a:defRPr sz="3600" b="1" i="0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017" y="1600200"/>
            <a:ext cx="7903966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63B1-B331-634B-B264-5900D328FFA0}" type="datetime1">
              <a:rPr lang="ru-RU" smtClean="0"/>
              <a:t>08.10.2016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3200" y="6256340"/>
            <a:ext cx="2133600" cy="36512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Times New Roman"/>
              </a:defRPr>
            </a:lvl1pPr>
          </a:lstStyle>
          <a:p>
            <a:fld id="{6ABA0E74-F572-C849-8CAE-407C26AE33C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" y="6273887"/>
            <a:ext cx="1891204" cy="31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3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485C-E905-E947-8945-CD8B68978B25}" type="datetime1">
              <a:rPr lang="ru-RU" smtClean="0"/>
              <a:t>08.10.2016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3CB4-FAC8-9A4A-8A20-E2949CE17B64}" type="datetime1">
              <a:rPr lang="ru-RU" smtClean="0"/>
              <a:t>08.10.2016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88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F190-6FC3-DB47-BC85-01555FAB9879}" type="datetime1">
              <a:rPr lang="ru-RU" smtClean="0"/>
              <a:t>08.10.2016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B6D5-A613-EE4C-8F42-89139985FC8D}" type="datetime1">
              <a:rPr lang="ru-RU" smtClean="0"/>
              <a:t>08.10.2016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0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E16BD-8D55-C94C-B8AB-265B96EE040C}" type="datetime1">
              <a:rPr lang="ru-RU" smtClean="0"/>
              <a:t>08.10.2016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6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9342-3F2F-CE48-83DE-D09156ED27A1}" type="datetime1">
              <a:rPr lang="ru-RU" smtClean="0"/>
              <a:t>08.10.2016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3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5319-AA22-5544-89B2-1E29F6A439CF}" type="datetime1">
              <a:rPr lang="ru-RU" smtClean="0"/>
              <a:t>08.10.2016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3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CA838-9BA5-CE4B-BA54-1701749581D6}" type="datetime1">
              <a:rPr lang="ru-RU" smtClean="0"/>
              <a:t>08.10.2016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763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0E74-F572-C849-8CAE-407C26AE33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7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 New Roman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 New Roman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 New Roman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 New Roman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 New Roman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8143"/>
            <a:ext cx="7772400" cy="196014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Passo per passo: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prima guida che ti insegna tutto quello che devi sapere per fare Business in Russia con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legali, fiscali e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pratici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 в России: что нужно знать итальянцу?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4959"/>
            <a:ext cx="6400800" cy="775497"/>
          </a:xfrm>
        </p:spPr>
        <p:txBody>
          <a:bodyPr>
            <a:normAutofit lnSpcReduction="10000"/>
          </a:bodyPr>
          <a:lstStyle/>
          <a:p>
            <a:r>
              <a:rPr lang="en-US" sz="2200" b="1" dirty="0" err="1" smtClean="0">
                <a:solidFill>
                  <a:schemeClr val="tx1"/>
                </a:solidFill>
              </a:rPr>
              <a:t>Ince</a:t>
            </a:r>
            <a:r>
              <a:rPr lang="en-US" sz="2200" b="1" dirty="0" smtClean="0">
                <a:solidFill>
                  <a:schemeClr val="tx1"/>
                </a:solidFill>
              </a:rPr>
              <a:t> Anastasia</a:t>
            </a:r>
            <a:endParaRPr lang="ru-RU" sz="2200" b="1" dirty="0" smtClean="0">
              <a:solidFill>
                <a:schemeClr val="tx1"/>
              </a:solidFill>
            </a:endParaRPr>
          </a:p>
          <a:p>
            <a:r>
              <a:rPr lang="en-US" sz="2200" b="1" dirty="0" smtClean="0">
                <a:solidFill>
                  <a:schemeClr val="tx1"/>
                </a:solidFill>
              </a:rPr>
              <a:t>ince@pravoislovo.ru</a:t>
            </a:r>
            <a:endParaRPr lang="en-US" sz="2200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590" y="489585"/>
            <a:ext cx="4250690" cy="1966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8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ИНДИВИДУАЛЬНЫЙ ПРЕДПРИНИМАТЕЛЬ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2400" dirty="0" smtClean="0"/>
              <a:t>- упрощенность </a:t>
            </a:r>
            <a:r>
              <a:rPr lang="ru-RU" sz="2400" dirty="0"/>
              <a:t>процессов создания и ликвидации бизнеса</a:t>
            </a:r>
          </a:p>
          <a:p>
            <a:pPr marL="0" indent="0" algn="ctr">
              <a:buNone/>
            </a:pPr>
            <a:r>
              <a:rPr lang="ru-RU" sz="2400" dirty="0" smtClean="0"/>
              <a:t>- свободное </a:t>
            </a:r>
            <a:r>
              <a:rPr lang="ru-RU" sz="2400" dirty="0"/>
              <a:t>использование собственной выручки</a:t>
            </a:r>
          </a:p>
          <a:p>
            <a:pPr marL="0" indent="0" algn="ctr">
              <a:buNone/>
            </a:pPr>
            <a:r>
              <a:rPr lang="ru-RU" sz="2400" dirty="0" smtClean="0"/>
              <a:t>- упрощенный </a:t>
            </a:r>
            <a:r>
              <a:rPr lang="ru-RU" sz="2400" dirty="0"/>
              <a:t>порядок ведения учета результатов хозяйственной деятельности и предоставления внешней отчетности</a:t>
            </a:r>
          </a:p>
          <a:p>
            <a:pPr marL="0" indent="0" algn="ctr">
              <a:buNone/>
            </a:pPr>
            <a:r>
              <a:rPr lang="ru-RU" sz="2400" dirty="0" smtClean="0"/>
              <a:t>- упрощенный </a:t>
            </a:r>
            <a:r>
              <a:rPr lang="ru-RU" sz="2400" dirty="0"/>
              <a:t>порядок принятия решений (не требуется собраний, протоколов и т. п</a:t>
            </a:r>
            <a:r>
              <a:rPr lang="ru-RU" sz="2400" dirty="0" smtClean="0"/>
              <a:t>.)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7151915" y="468086"/>
            <a:ext cx="914400" cy="914400"/>
          </a:xfrm>
          <a:prstGeom prst="mathPlus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IMPRENDITORE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INDIVIDUALE</a:t>
            </a:r>
            <a:endParaRPr lang="ru-RU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2400" dirty="0" smtClean="0"/>
              <a:t>- </a:t>
            </a:r>
            <a:r>
              <a:rPr lang="it-IT" sz="2400" dirty="0"/>
              <a:t>s</a:t>
            </a:r>
            <a:r>
              <a:rPr lang="it-IT" sz="2400" dirty="0" smtClean="0"/>
              <a:t>emplicità dei processi di creazione e liquidazione del business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dirty="0" smtClean="0"/>
              <a:t>- </a:t>
            </a:r>
            <a:r>
              <a:rPr lang="it-IT" sz="2400" dirty="0"/>
              <a:t>l</a:t>
            </a:r>
            <a:r>
              <a:rPr lang="it-IT" sz="2400" dirty="0" smtClean="0"/>
              <a:t>ibero utilizzo del proprio guadagno</a:t>
            </a:r>
            <a:endParaRPr lang="ru-RU" sz="2400" dirty="0"/>
          </a:p>
          <a:p>
            <a:pPr algn="ctr">
              <a:buFontTx/>
              <a:buChar char="-"/>
            </a:pPr>
            <a:r>
              <a:rPr lang="it-IT" sz="2400" dirty="0"/>
              <a:t>m</a:t>
            </a:r>
            <a:r>
              <a:rPr lang="it-IT" sz="2400" dirty="0" smtClean="0"/>
              <a:t>odalità </a:t>
            </a:r>
            <a:r>
              <a:rPr lang="it-IT" sz="2400" dirty="0" smtClean="0"/>
              <a:t>semplificata di tenuta dei risultati dell’attività economica e di presentazione della rendicontazione esterna</a:t>
            </a:r>
          </a:p>
          <a:p>
            <a:pPr algn="ctr">
              <a:buFontTx/>
              <a:buChar char="-"/>
            </a:pPr>
            <a:r>
              <a:rPr lang="it-IT" sz="2400" dirty="0"/>
              <a:t>m</a:t>
            </a:r>
            <a:r>
              <a:rPr lang="it-IT" sz="2400" dirty="0" smtClean="0"/>
              <a:t>odalità </a:t>
            </a:r>
            <a:r>
              <a:rPr lang="it-IT" sz="2400" dirty="0" smtClean="0"/>
              <a:t>semplificata di assunzione di decisioni (non occorrono riunioni, verbali, etc.)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Плюс 5"/>
          <p:cNvSpPr/>
          <p:nvPr/>
        </p:nvSpPr>
        <p:spPr>
          <a:xfrm>
            <a:off x="7151915" y="468086"/>
            <a:ext cx="914400" cy="914400"/>
          </a:xfrm>
          <a:prstGeom prst="mathPlus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rgbClr val="C0504D"/>
                </a:solidFill>
                <a:prstDash val="solid"/>
              </a:ln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5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ИНДИВИДУАЛЬНЫЙ ПРЕДПРИНИМАТЕЛЬ</a:t>
            </a:r>
          </a:p>
          <a:p>
            <a:pPr marL="0" indent="0" algn="ctr">
              <a:buNone/>
            </a:pPr>
            <a:r>
              <a:rPr lang="ru-RU" sz="2400" dirty="0" smtClean="0"/>
              <a:t>- в </a:t>
            </a:r>
            <a:r>
              <a:rPr lang="ru-RU" sz="2400" dirty="0"/>
              <a:t>отличие от собственника юридического лица, предприниматель отвечает по обязательствам </a:t>
            </a:r>
            <a:r>
              <a:rPr lang="ru-RU" sz="2400" b="1" dirty="0" smtClean="0"/>
              <a:t>личным имуществом</a:t>
            </a:r>
            <a:endParaRPr lang="ru-RU" sz="2400" b="1" dirty="0"/>
          </a:p>
          <a:p>
            <a:pPr marL="0" indent="0" algn="ctr">
              <a:buNone/>
            </a:pPr>
            <a:r>
              <a:rPr lang="ru-RU" sz="2400" dirty="0" smtClean="0"/>
              <a:t>- не </a:t>
            </a:r>
            <a:r>
              <a:rPr lang="ru-RU" sz="2400" dirty="0"/>
              <a:t>может получать некоторые лицензии (например, на розничную торговлю некоторыми лекарствами или сильнодействующими ядами)</a:t>
            </a:r>
          </a:p>
          <a:p>
            <a:pPr marL="0" indent="0" algn="ctr">
              <a:buNone/>
            </a:pPr>
            <a:r>
              <a:rPr lang="ru-RU" sz="2400" dirty="0" smtClean="0"/>
              <a:t>- согласно </a:t>
            </a:r>
            <a:r>
              <a:rPr lang="ru-RU" sz="2400" dirty="0"/>
              <a:t>сложившейся практике, некоторые крупные </a:t>
            </a:r>
            <a:r>
              <a:rPr lang="ru-RU" sz="2400" dirty="0" smtClean="0"/>
              <a:t>компании </a:t>
            </a:r>
            <a:r>
              <a:rPr lang="ru-RU" sz="2400" dirty="0"/>
              <a:t>отказываются работать с ИП</a:t>
            </a:r>
          </a:p>
          <a:p>
            <a:pPr marL="0" indent="0" algn="ctr">
              <a:buNone/>
            </a:pPr>
            <a:r>
              <a:rPr lang="ru-RU" sz="2400" b="1" dirty="0" smtClean="0"/>
              <a:t>- не </a:t>
            </a:r>
            <a:r>
              <a:rPr lang="ru-RU" sz="2400" b="1" dirty="0"/>
              <a:t>подходит для совместного ведения бизнеса</a:t>
            </a:r>
          </a:p>
          <a:p>
            <a:pPr marL="0" indent="0" algn="ctr">
              <a:buNone/>
            </a:pPr>
            <a:r>
              <a:rPr lang="ru-RU" sz="2400" dirty="0" smtClean="0"/>
              <a:t>- требуется </a:t>
            </a:r>
            <a:r>
              <a:rPr lang="ru-RU" sz="2400" dirty="0"/>
              <a:t>постоянное личное участие, так как нельзя назначить «директора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Минус 1"/>
          <p:cNvSpPr/>
          <p:nvPr/>
        </p:nvSpPr>
        <p:spPr>
          <a:xfrm>
            <a:off x="7293429" y="500742"/>
            <a:ext cx="914400" cy="9144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IMPRENDITORE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b="1" dirty="0" smtClean="0"/>
              <a:t>INDIVIDUALE</a:t>
            </a:r>
            <a:endParaRPr lang="ru-RU" b="1" dirty="0" smtClean="0"/>
          </a:p>
          <a:p>
            <a:pPr marL="0" indent="0" algn="ctr">
              <a:buNone/>
            </a:pPr>
            <a:r>
              <a:rPr lang="ru-RU" sz="2400" dirty="0" smtClean="0"/>
              <a:t>- </a:t>
            </a:r>
            <a:r>
              <a:rPr lang="it-IT" sz="2400" dirty="0"/>
              <a:t>a</a:t>
            </a:r>
            <a:r>
              <a:rPr lang="it-IT" sz="2400" dirty="0" smtClean="0"/>
              <a:t> differenza del proprietario di una persona giuridica, l’imprenditore risponde degli obblighi con il </a:t>
            </a:r>
            <a:r>
              <a:rPr lang="it-IT" sz="2400" b="1" dirty="0" smtClean="0"/>
              <a:t>patrimonio personale</a:t>
            </a:r>
            <a:endParaRPr lang="ru-RU" sz="2400" b="1" dirty="0"/>
          </a:p>
          <a:p>
            <a:pPr algn="ctr">
              <a:buFontTx/>
              <a:buChar char="-"/>
            </a:pPr>
            <a:r>
              <a:rPr lang="it-IT" sz="2400" dirty="0" smtClean="0"/>
              <a:t>non può ottenere determinate licenza (ad esempio, per il commercio al dettaglio di alcuni farmaci o potenti veleni)</a:t>
            </a:r>
          </a:p>
          <a:p>
            <a:pPr algn="ctr">
              <a:buFontTx/>
              <a:buChar char="-"/>
            </a:pPr>
            <a:r>
              <a:rPr lang="ru-RU" sz="2400" dirty="0" smtClean="0"/>
              <a:t> </a:t>
            </a:r>
            <a:r>
              <a:rPr lang="it-IT" sz="2400" dirty="0" smtClean="0"/>
              <a:t>secondo la pratica, alcune importanti società si rifiutano di lavorare con gli imprendiotri individuali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b="1" dirty="0" smtClean="0"/>
              <a:t>- </a:t>
            </a:r>
            <a:r>
              <a:rPr lang="it-IT" sz="2400" b="1" dirty="0" smtClean="0"/>
              <a:t>non è adatto alla gestione del business congiunto</a:t>
            </a:r>
            <a:endParaRPr lang="ru-RU" sz="2400" b="1" dirty="0"/>
          </a:p>
          <a:p>
            <a:pPr marL="0" indent="0" algn="ctr">
              <a:buNone/>
            </a:pPr>
            <a:r>
              <a:rPr lang="ru-RU" sz="2400" dirty="0" smtClean="0"/>
              <a:t>- </a:t>
            </a:r>
            <a:r>
              <a:rPr lang="it-IT" sz="2400" dirty="0" smtClean="0"/>
              <a:t>occorre sempre la presenza personale, perchè non si può nominare un «direttore»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Минус 1"/>
          <p:cNvSpPr/>
          <p:nvPr/>
        </p:nvSpPr>
        <p:spPr>
          <a:xfrm>
            <a:off x="7293429" y="500742"/>
            <a:ext cx="914400" cy="914400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rgbClr val="C0504D"/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ФИЛИАЛЫ И ПРЕДСТАВИТЕЛЬСТВА</a:t>
            </a:r>
          </a:p>
          <a:p>
            <a:pPr algn="ctr">
              <a:buFontTx/>
              <a:buChar char="-"/>
            </a:pPr>
            <a:r>
              <a:rPr lang="ru-RU" sz="2400" dirty="0"/>
              <a:t>обособленное подразделение юридического лица, расположенное вне места его нахождения, которое представляет интересы юридического лица и осуществляет их </a:t>
            </a:r>
            <a:r>
              <a:rPr lang="ru-RU" sz="2400" dirty="0" smtClean="0"/>
              <a:t>защиту</a:t>
            </a:r>
          </a:p>
          <a:p>
            <a:pPr algn="ctr">
              <a:buFontTx/>
              <a:buChar char="-"/>
            </a:pPr>
            <a:r>
              <a:rPr lang="ru-RU" sz="2400" b="1" dirty="0" smtClean="0"/>
              <a:t>не являются юридическими лицами</a:t>
            </a:r>
          </a:p>
          <a:p>
            <a:pPr algn="ctr">
              <a:buFontTx/>
              <a:buChar char="-"/>
            </a:pPr>
            <a:r>
              <a:rPr lang="ru-RU" sz="2400" dirty="0"/>
              <a:t>представительство </a:t>
            </a:r>
            <a:r>
              <a:rPr lang="ru-RU" sz="2400" b="1" dirty="0"/>
              <a:t>лишь представляет </a:t>
            </a:r>
            <a:r>
              <a:rPr lang="ru-RU" sz="2400" dirty="0"/>
              <a:t>интересы юридического лица в его взаимоотношениях с участниками гражданского оборота, например, выполняет функции ведения переговоров и последующего заключения сделок, а также защиты интересов организации в судебных </a:t>
            </a:r>
            <a:r>
              <a:rPr lang="ru-RU" sz="2400" dirty="0" smtClean="0"/>
              <a:t>органах</a:t>
            </a:r>
          </a:p>
          <a:p>
            <a:pPr marL="0" indent="0" algn="ctr">
              <a:buNone/>
            </a:pPr>
            <a:r>
              <a:rPr lang="ru-RU" sz="2400" dirty="0"/>
              <a:t>- филиал осуществляет </a:t>
            </a:r>
            <a:r>
              <a:rPr lang="ru-RU" sz="2400" b="1" dirty="0"/>
              <a:t>все или часть функций </a:t>
            </a:r>
            <a:r>
              <a:rPr lang="ru-RU" sz="2400" dirty="0"/>
              <a:t>юридического </a:t>
            </a:r>
            <a:r>
              <a:rPr lang="ru-RU" sz="2400" dirty="0" smtClean="0"/>
              <a:t>лица: не </a:t>
            </a:r>
            <a:r>
              <a:rPr lang="ru-RU" sz="2400" dirty="0"/>
              <a:t>только ведет переговоры и совершает от имени юридического лица сделки, но и выполняет фактические действия, направленные на исполнение заключенных договоров, т.е. ведет производственную, торговую или иную деятельность, осуществлением которой занимается само юридическое </a:t>
            </a:r>
            <a:r>
              <a:rPr lang="ru-RU" sz="2400" dirty="0" smtClean="0"/>
              <a:t>лицо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3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b="1" dirty="0" smtClean="0"/>
              <a:t>FILIALI E RAPPRESENTANZE</a:t>
            </a:r>
            <a:endParaRPr lang="ru-RU" b="1" dirty="0" smtClean="0"/>
          </a:p>
          <a:p>
            <a:pPr algn="ctr">
              <a:buFontTx/>
              <a:buChar char="-"/>
            </a:pPr>
            <a:r>
              <a:rPr lang="it-IT" sz="2400" dirty="0" smtClean="0"/>
              <a:t>distaccamento </a:t>
            </a:r>
            <a:r>
              <a:rPr lang="it-IT" sz="2400" dirty="0" smtClean="0"/>
              <a:t>della persona giuridica, sita in un luogo diverso dalla sua sede, che rappresenta gli interessi della persona gurdica e la tutela</a:t>
            </a:r>
          </a:p>
          <a:p>
            <a:pPr algn="ctr">
              <a:buFontTx/>
              <a:buChar char="-"/>
            </a:pPr>
            <a:r>
              <a:rPr lang="it-IT" sz="2400" b="1" dirty="0"/>
              <a:t>n</a:t>
            </a:r>
            <a:r>
              <a:rPr lang="it-IT" sz="2400" b="1" dirty="0" smtClean="0"/>
              <a:t>on sono persone giuridiche</a:t>
            </a:r>
            <a:endParaRPr lang="ru-RU" sz="2400" b="1" dirty="0" smtClean="0"/>
          </a:p>
          <a:p>
            <a:pPr algn="ctr">
              <a:buFontTx/>
              <a:buChar char="-"/>
            </a:pPr>
            <a:r>
              <a:rPr lang="it-IT" sz="2400" dirty="0"/>
              <a:t>l</a:t>
            </a:r>
            <a:r>
              <a:rPr lang="it-IT" sz="2400" dirty="0" smtClean="0"/>
              <a:t>a rappresentanza </a:t>
            </a:r>
            <a:r>
              <a:rPr lang="it-IT" sz="2400" b="1" dirty="0" smtClean="0"/>
              <a:t>si limita a rappresentare </a:t>
            </a:r>
            <a:r>
              <a:rPr lang="it-IT" sz="2400" dirty="0" smtClean="0"/>
              <a:t>gli interessi della persona giuridica nei suoi rapporti con gli attori della controparte, ad esempio svolge le funzioni di gestione delle trattative e successiva transazione, tutela gli interessi dell’organizzazione presso gli organi giuridici </a:t>
            </a:r>
          </a:p>
          <a:p>
            <a:pPr algn="ctr">
              <a:buFontTx/>
              <a:buChar char="-"/>
            </a:pPr>
            <a:r>
              <a:rPr lang="it-IT" sz="2400" dirty="0"/>
              <a:t>l</a:t>
            </a:r>
            <a:r>
              <a:rPr lang="it-IT" sz="2400" dirty="0" smtClean="0"/>
              <a:t>a filiale esercita </a:t>
            </a:r>
            <a:r>
              <a:rPr lang="it-IT" sz="2400" b="1" dirty="0" smtClean="0"/>
              <a:t>tutte o parte delle funzioni </a:t>
            </a:r>
            <a:r>
              <a:rPr lang="it-IT" sz="2400" dirty="0" smtClean="0"/>
              <a:t>della persona giuridica: non solo gestisce trattative e compie transazioni a nome della persona giuridica, ma svolge anche funzioni di fatto, volte all’esecuzione dei contratti stipulati, ovvero gestisce l’attività produttiva, commerciale o di altro tipo della quale si occupa anche la persona giuridica stessa</a:t>
            </a:r>
            <a:endParaRPr lang="ru-R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81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УПРОЩЕННАЯ СИСТЕМА НАЛОГООБЛОЖЕНИЯ (УСН)</a:t>
            </a:r>
          </a:p>
          <a:p>
            <a:pPr algn="ctr">
              <a:buFontTx/>
              <a:buChar char="-"/>
            </a:pPr>
            <a:r>
              <a:rPr lang="ru-RU" sz="2400" dirty="0"/>
              <a:t>доходы налогоплательщика </a:t>
            </a:r>
            <a:r>
              <a:rPr lang="ru-RU" sz="2400" dirty="0" smtClean="0"/>
              <a:t>не </a:t>
            </a:r>
            <a:r>
              <a:rPr lang="ru-RU" sz="2400" dirty="0"/>
              <a:t>должны  превышать </a:t>
            </a:r>
            <a:r>
              <a:rPr lang="ru-RU" sz="2400" b="1" dirty="0" smtClean="0"/>
              <a:t>60 </a:t>
            </a:r>
            <a:r>
              <a:rPr lang="ru-RU" sz="2400" b="1" dirty="0"/>
              <a:t>млн. рублей. </a:t>
            </a:r>
            <a:r>
              <a:rPr lang="ru-RU" sz="2400" dirty="0"/>
              <a:t> С </a:t>
            </a:r>
            <a:r>
              <a:rPr lang="ru-RU" sz="2400" dirty="0" smtClean="0"/>
              <a:t>2017 г. </a:t>
            </a:r>
            <a:r>
              <a:rPr lang="ru-RU" sz="2400" dirty="0"/>
              <a:t>-  120 </a:t>
            </a:r>
            <a:r>
              <a:rPr lang="ru-RU" sz="2400" dirty="0" smtClean="0"/>
              <a:t>млн. рублей в год</a:t>
            </a:r>
            <a:endParaRPr lang="ru-RU" sz="2400" dirty="0"/>
          </a:p>
          <a:p>
            <a:pPr algn="ctr">
              <a:buFontTx/>
              <a:buChar char="-"/>
            </a:pPr>
            <a:r>
              <a:rPr lang="ru-RU" sz="2400" dirty="0" smtClean="0"/>
              <a:t>средняя </a:t>
            </a:r>
            <a:r>
              <a:rPr lang="ru-RU" sz="2400" dirty="0"/>
              <a:t>численность работников не </a:t>
            </a:r>
            <a:r>
              <a:rPr lang="ru-RU" sz="2400" dirty="0" smtClean="0"/>
              <a:t>должна превышать </a:t>
            </a:r>
            <a:r>
              <a:rPr lang="ru-RU" sz="2400" b="1" dirty="0"/>
              <a:t>100 </a:t>
            </a:r>
            <a:r>
              <a:rPr lang="ru-RU" sz="2400" b="1" dirty="0" smtClean="0"/>
              <a:t>человек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dirty="0" smtClean="0"/>
              <a:t>УСН </a:t>
            </a:r>
            <a:r>
              <a:rPr lang="ru-RU" sz="2400" dirty="0"/>
              <a:t>освобождает организацию от трех налогов, предусмотренных ОСН </a:t>
            </a:r>
            <a:r>
              <a:rPr lang="ru-RU" sz="2400" dirty="0" smtClean="0"/>
              <a:t>– </a:t>
            </a:r>
            <a:r>
              <a:rPr lang="ru-RU" sz="2400" b="1" dirty="0" smtClean="0"/>
              <a:t>НДС (10% или 18%), налога </a:t>
            </a:r>
            <a:r>
              <a:rPr lang="ru-RU" sz="2400" b="1" dirty="0"/>
              <a:t>на </a:t>
            </a:r>
            <a:r>
              <a:rPr lang="ru-RU" sz="2400" b="1" dirty="0" smtClean="0"/>
              <a:t>прибыль (28%), налога </a:t>
            </a:r>
            <a:r>
              <a:rPr lang="ru-RU" sz="2400" b="1" dirty="0"/>
              <a:t>на </a:t>
            </a:r>
            <a:r>
              <a:rPr lang="ru-RU" sz="2400" b="1" dirty="0" smtClean="0"/>
              <a:t>имущество </a:t>
            </a:r>
          </a:p>
          <a:p>
            <a:pPr marL="0" indent="0" algn="ctr">
              <a:buNone/>
            </a:pPr>
            <a:r>
              <a:rPr lang="ru-RU" sz="2400" b="1" dirty="0" smtClean="0"/>
              <a:t>(не более 2,2 %)</a:t>
            </a:r>
            <a:endParaRPr lang="ru-RU" sz="2400" b="1" dirty="0"/>
          </a:p>
          <a:p>
            <a:pPr algn="ctr">
              <a:buFontTx/>
              <a:buChar char="-"/>
            </a:pPr>
            <a:r>
              <a:rPr lang="ru-RU" sz="2400" dirty="0"/>
              <a:t> </a:t>
            </a:r>
            <a:r>
              <a:rPr lang="ru-RU" sz="2400" dirty="0" smtClean="0"/>
              <a:t>вместо </a:t>
            </a:r>
            <a:r>
              <a:rPr lang="ru-RU" sz="2400" dirty="0"/>
              <a:t>этих трех налогов </a:t>
            </a:r>
            <a:r>
              <a:rPr lang="ru-RU" sz="2400" dirty="0" smtClean="0"/>
              <a:t>по выбору организации нужно </a:t>
            </a:r>
            <a:r>
              <a:rPr lang="ru-RU" sz="2400" dirty="0"/>
              <a:t>уплачивать один - налог при УСН, объектом по которому могут быть:</a:t>
            </a:r>
          </a:p>
          <a:p>
            <a:pPr algn="ctr">
              <a:buFontTx/>
              <a:buChar char="-"/>
            </a:pPr>
            <a:r>
              <a:rPr lang="ru-RU" sz="2400" b="1" dirty="0" smtClean="0"/>
              <a:t>доходы (6% с оборота)</a:t>
            </a:r>
            <a:endParaRPr lang="ru-RU" sz="2400" b="1" dirty="0"/>
          </a:p>
          <a:p>
            <a:pPr algn="ctr">
              <a:buFontTx/>
              <a:buChar char="-"/>
            </a:pPr>
            <a:r>
              <a:rPr lang="ru-RU" sz="2400" b="1" dirty="0" smtClean="0"/>
              <a:t>доходы </a:t>
            </a:r>
            <a:r>
              <a:rPr lang="ru-RU" sz="2400" b="1" dirty="0"/>
              <a:t>минус </a:t>
            </a:r>
            <a:r>
              <a:rPr lang="ru-RU" sz="2400" b="1" dirty="0" smtClean="0"/>
              <a:t>расходы (15%)</a:t>
            </a:r>
            <a:endParaRPr lang="ru-R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b="1" dirty="0" smtClean="0"/>
              <a:t>SISTEMA SEMPLIFICATO DI IMPOSIZIONE FISCALE </a:t>
            </a:r>
          </a:p>
          <a:p>
            <a:pPr marL="0" indent="0" algn="ctr">
              <a:buNone/>
            </a:pPr>
            <a:r>
              <a:rPr lang="it-IT" sz="2400" b="1" dirty="0" smtClean="0"/>
              <a:t>- </a:t>
            </a:r>
            <a:r>
              <a:rPr lang="it-IT" sz="2400" dirty="0" smtClean="0"/>
              <a:t>i redditi del contribuente non devono superare i </a:t>
            </a:r>
            <a:r>
              <a:rPr lang="ru-RU" sz="2400" b="1" dirty="0" smtClean="0"/>
              <a:t>60 </a:t>
            </a:r>
            <a:r>
              <a:rPr lang="it-IT" sz="2400" b="1" dirty="0" smtClean="0"/>
              <a:t>milioni di rubli</a:t>
            </a:r>
            <a:r>
              <a:rPr lang="ru-RU" sz="2400" b="1" dirty="0" smtClean="0"/>
              <a:t>. </a:t>
            </a:r>
            <a:r>
              <a:rPr lang="ru-RU" sz="2400" dirty="0" smtClean="0"/>
              <a:t> </a:t>
            </a:r>
            <a:r>
              <a:rPr lang="it-IT" sz="2400" dirty="0" smtClean="0"/>
              <a:t>Dal</a:t>
            </a:r>
            <a:r>
              <a:rPr lang="ru-RU" sz="2400" dirty="0" smtClean="0"/>
              <a:t> 2017 </a:t>
            </a:r>
            <a:r>
              <a:rPr lang="it-IT" sz="2400" dirty="0" smtClean="0"/>
              <a:t>i </a:t>
            </a:r>
            <a:r>
              <a:rPr lang="ru-RU" sz="2400" dirty="0" smtClean="0"/>
              <a:t>120 </a:t>
            </a:r>
            <a:r>
              <a:rPr lang="it-IT" sz="2400" dirty="0" smtClean="0"/>
              <a:t>milioni di rubli all’anno</a:t>
            </a:r>
            <a:endParaRPr lang="ru-RU" sz="2400" dirty="0"/>
          </a:p>
          <a:p>
            <a:pPr algn="ctr">
              <a:buFontTx/>
              <a:buChar char="-"/>
            </a:pPr>
            <a:r>
              <a:rPr lang="it-IT" sz="2400" dirty="0" smtClean="0"/>
              <a:t>il </a:t>
            </a:r>
            <a:r>
              <a:rPr lang="it-IT" sz="2400" dirty="0" smtClean="0"/>
              <a:t>numero medio </a:t>
            </a:r>
            <a:r>
              <a:rPr lang="it-IT" sz="2400" b="1" dirty="0" smtClean="0"/>
              <a:t>massimo</a:t>
            </a:r>
            <a:r>
              <a:rPr lang="it-IT" sz="2400" dirty="0" smtClean="0"/>
              <a:t> di dipendenti è di </a:t>
            </a:r>
            <a:r>
              <a:rPr lang="it-IT" sz="2400" b="1" dirty="0" smtClean="0"/>
              <a:t>100 dipendenti</a:t>
            </a:r>
            <a:endParaRPr lang="ru-RU" sz="2400" b="1" dirty="0"/>
          </a:p>
          <a:p>
            <a:pPr marL="0" indent="0" algn="ctr">
              <a:buNone/>
            </a:pPr>
            <a:r>
              <a:rPr lang="it-IT" sz="2400" dirty="0" smtClean="0"/>
              <a:t>- </a:t>
            </a:r>
            <a:r>
              <a:rPr lang="it-IT" sz="2400" dirty="0" smtClean="0"/>
              <a:t>il </a:t>
            </a:r>
            <a:r>
              <a:rPr lang="it-IT" sz="2400" dirty="0" smtClean="0"/>
              <a:t>sistema semplificato esonera dal pagamento di 3 tasse, previste dal sistema di imposizione fiscale: </a:t>
            </a:r>
            <a:r>
              <a:rPr lang="it-IT" sz="2400" b="1" dirty="0" smtClean="0"/>
              <a:t>l’IVA </a:t>
            </a:r>
            <a:r>
              <a:rPr lang="ru-RU" sz="2400" b="1" dirty="0" smtClean="0"/>
              <a:t>(10% </a:t>
            </a:r>
            <a:r>
              <a:rPr lang="it-IT" sz="2400" b="1" dirty="0" smtClean="0"/>
              <a:t>o </a:t>
            </a:r>
            <a:r>
              <a:rPr lang="ru-RU" sz="2400" b="1" dirty="0" smtClean="0"/>
              <a:t>18%), </a:t>
            </a:r>
            <a:r>
              <a:rPr lang="it-IT" sz="2400" b="1" dirty="0" smtClean="0"/>
              <a:t>tassa sugli utili </a:t>
            </a:r>
            <a:r>
              <a:rPr lang="ru-RU" sz="2400" b="1" dirty="0" smtClean="0"/>
              <a:t>(28%), </a:t>
            </a:r>
            <a:r>
              <a:rPr lang="it-IT" sz="2400" b="1" dirty="0" smtClean="0"/>
              <a:t>tassa sul patrimonio</a:t>
            </a:r>
            <a:endParaRPr lang="ru-RU" sz="2400" b="1" dirty="0" smtClean="0"/>
          </a:p>
          <a:p>
            <a:pPr marL="0" indent="0" algn="ctr">
              <a:buNone/>
            </a:pPr>
            <a:r>
              <a:rPr lang="ru-RU" sz="2400" b="1" dirty="0" smtClean="0"/>
              <a:t>(</a:t>
            </a:r>
            <a:r>
              <a:rPr lang="it-IT" sz="2400" b="1" dirty="0" smtClean="0"/>
              <a:t>max. </a:t>
            </a:r>
            <a:r>
              <a:rPr lang="ru-RU" sz="2400" b="1" dirty="0" smtClean="0"/>
              <a:t>2,2 %)</a:t>
            </a:r>
            <a:endParaRPr lang="ru-RU" sz="2400" b="1" dirty="0"/>
          </a:p>
          <a:p>
            <a:pPr algn="ctr">
              <a:buFontTx/>
              <a:buChar char="-"/>
            </a:pPr>
            <a:r>
              <a:rPr lang="ru-RU" sz="2400" dirty="0"/>
              <a:t> </a:t>
            </a:r>
            <a:r>
              <a:rPr lang="it-IT" sz="2400" dirty="0" smtClean="0"/>
              <a:t>al posto di queste tre tasse su scelta dell’organizzazione bisogna pagarne una, ovvero la tassa per il sistema semplificato, che può essere: </a:t>
            </a:r>
            <a:endParaRPr lang="ru-RU" sz="2400" dirty="0"/>
          </a:p>
          <a:p>
            <a:pPr algn="ctr">
              <a:buFontTx/>
              <a:buChar char="-"/>
            </a:pPr>
            <a:r>
              <a:rPr lang="it-IT" sz="2400" b="1" dirty="0" smtClean="0"/>
              <a:t>redditi</a:t>
            </a:r>
            <a:r>
              <a:rPr lang="ru-RU" sz="2400" b="1" dirty="0" smtClean="0"/>
              <a:t> (6% </a:t>
            </a:r>
            <a:r>
              <a:rPr lang="it-IT" sz="2400" b="1" dirty="0" smtClean="0"/>
              <a:t>del volume d’affari</a:t>
            </a:r>
            <a:r>
              <a:rPr lang="ru-RU" sz="2400" b="1" dirty="0" smtClean="0"/>
              <a:t>)</a:t>
            </a:r>
            <a:endParaRPr lang="ru-RU" sz="2400" b="1" dirty="0"/>
          </a:p>
          <a:p>
            <a:pPr marL="0" indent="0" algn="ctr">
              <a:buNone/>
            </a:pPr>
            <a:r>
              <a:rPr lang="it-IT" sz="2400" b="1" dirty="0"/>
              <a:t> </a:t>
            </a:r>
            <a:r>
              <a:rPr lang="it-IT" sz="2400" b="1" dirty="0" smtClean="0"/>
              <a:t>- entrate meno uscite</a:t>
            </a:r>
            <a:r>
              <a:rPr lang="ru-RU" sz="2400" b="1" dirty="0" smtClean="0"/>
              <a:t> (15%)</a:t>
            </a:r>
            <a:endParaRPr lang="ru-RU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8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460" y="422542"/>
            <a:ext cx="4650740" cy="28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40510" y="3753662"/>
            <a:ext cx="6258560" cy="2642058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СПАСИБО ЗА ВНИМАНИЕ!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у нас аккредитованный при Консульстве Италии в Москве переводчик!</a:t>
            </a:r>
          </a:p>
          <a:p>
            <a:r>
              <a:rPr lang="en-US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www.pravoislovo.ru</a:t>
            </a:r>
            <a:endParaRPr lang="ru-RU" sz="1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9635" y="2967335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6711" y="3399719"/>
            <a:ext cx="6145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0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Легализация и истребование документов по всему миру!</a:t>
            </a:r>
          </a:p>
        </p:txBody>
      </p:sp>
    </p:spTree>
    <p:extLst>
      <p:ext uri="{BB962C8B-B14F-4D97-AF65-F5344CB8AC3E}">
        <p14:creationId xmlns:p14="http://schemas.microsoft.com/office/powerpoint/2010/main" val="371072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460" y="422542"/>
            <a:ext cx="4650740" cy="28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540510" y="3753662"/>
            <a:ext cx="6258560" cy="2642058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GRAZIE PER L’ATTENZIONE</a:t>
            </a:r>
            <a:r>
              <a:rPr lang="ru-RU" b="1" dirty="0" smtClean="0">
                <a:solidFill>
                  <a:schemeClr val="tx1"/>
                </a:solidFill>
              </a:rPr>
              <a:t>!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it-IT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noi abbiamo un traduttore accreditato presso il Consolato Generale d’Italia a </a:t>
            </a:r>
            <a:r>
              <a:rPr lang="it-IT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Mosca!</a:t>
            </a:r>
            <a:endParaRPr lang="ru-RU" sz="2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9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www.pravoislovo.ru</a:t>
            </a:r>
            <a:endParaRPr lang="ru-RU" sz="19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9635" y="2967335"/>
            <a:ext cx="1847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4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6711" y="3399719"/>
            <a:ext cx="6145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it-IT" sz="20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Richiesta </a:t>
            </a:r>
            <a:r>
              <a:rPr lang="it-IT" sz="20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 legalizzazione </a:t>
            </a:r>
            <a:r>
              <a:rPr lang="it-IT" sz="2000" dirty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di diversi documenti in tutta la Russia e nei paesi </a:t>
            </a:r>
            <a:r>
              <a:rPr lang="it-IT" sz="20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post-sovietici</a:t>
            </a:r>
            <a:r>
              <a:rPr lang="ru-RU" sz="20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!</a:t>
            </a:r>
            <a:endParaRPr lang="ru-RU" sz="2000" dirty="0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21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17" y="609600"/>
            <a:ext cx="7903966" cy="1026159"/>
          </a:xfrm>
        </p:spPr>
        <p:txBody>
          <a:bodyPr/>
          <a:lstStyle/>
          <a:p>
            <a:r>
              <a:rPr lang="ru-RU" dirty="0" smtClean="0"/>
              <a:t>Регистрация юридического лица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176" y="1635760"/>
            <a:ext cx="6656744" cy="367792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bg-BG" b="1" dirty="0" smtClean="0"/>
              <a:t>ООО</a:t>
            </a:r>
          </a:p>
          <a:p>
            <a:pPr>
              <a:buFontTx/>
              <a:buChar char="-"/>
            </a:pPr>
            <a:r>
              <a:rPr lang="bg-BG" b="1" dirty="0" smtClean="0"/>
              <a:t>АО (ЗАО), ПАО (ОАО)</a:t>
            </a:r>
            <a:endParaRPr lang="bg-BG" dirty="0" smtClean="0"/>
          </a:p>
          <a:p>
            <a:pPr>
              <a:buFontTx/>
              <a:buChar char="-"/>
            </a:pPr>
            <a:r>
              <a:rPr lang="bg-BG" b="1" dirty="0" smtClean="0"/>
              <a:t>ИП</a:t>
            </a:r>
            <a:endParaRPr lang="bg-BG" dirty="0" smtClean="0"/>
          </a:p>
          <a:p>
            <a:pPr>
              <a:buFontTx/>
              <a:buChar char="-"/>
            </a:pPr>
            <a:r>
              <a:rPr lang="bg-BG" b="1" dirty="0" smtClean="0"/>
              <a:t>Некоммерческая организация</a:t>
            </a:r>
          </a:p>
          <a:p>
            <a:pPr>
              <a:buFontTx/>
              <a:buChar char="-"/>
            </a:pPr>
            <a:r>
              <a:rPr lang="bg-BG" b="1" dirty="0" smtClean="0"/>
              <a:t>Филиал/представительство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>
              <a:buFontTx/>
              <a:buChar char="-"/>
            </a:pP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registrazione</a:t>
            </a:r>
            <a:r>
              <a:rPr lang="en-US" dirty="0"/>
              <a:t> </a:t>
            </a:r>
            <a:r>
              <a:rPr lang="en-US" dirty="0" smtClean="0"/>
              <a:t>DELLA società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9176" y="1635760"/>
            <a:ext cx="6656744" cy="3677920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en-US" b="1" dirty="0" err="1" smtClean="0"/>
              <a:t>Srl</a:t>
            </a:r>
            <a:endParaRPr lang="bg-BG" b="1" dirty="0" smtClean="0"/>
          </a:p>
          <a:p>
            <a:pPr>
              <a:buFontTx/>
              <a:buChar char="-"/>
            </a:pPr>
            <a:r>
              <a:rPr lang="en-US" b="1" dirty="0" smtClean="0"/>
              <a:t>Società per </a:t>
            </a:r>
            <a:r>
              <a:rPr lang="en-US" b="1" dirty="0" err="1" smtClean="0"/>
              <a:t>azioni</a:t>
            </a:r>
            <a:r>
              <a:rPr lang="bg-BG" b="1" dirty="0" smtClean="0"/>
              <a:t> (</a:t>
            </a:r>
            <a:r>
              <a:rPr lang="en-US" b="1" dirty="0" err="1"/>
              <a:t>S.p.A</a:t>
            </a:r>
            <a:r>
              <a:rPr lang="en-US" b="1" dirty="0"/>
              <a:t>. di </a:t>
            </a:r>
            <a:r>
              <a:rPr lang="en-US" b="1" dirty="0" err="1"/>
              <a:t>tipo</a:t>
            </a:r>
            <a:r>
              <a:rPr lang="en-US" b="1" dirty="0"/>
              <a:t> </a:t>
            </a:r>
            <a:r>
              <a:rPr lang="en-US" b="1" dirty="0" err="1" smtClean="0"/>
              <a:t>chiuso</a:t>
            </a:r>
            <a:r>
              <a:rPr lang="en-US" b="1" dirty="0" smtClean="0"/>
              <a:t>)</a:t>
            </a:r>
            <a:r>
              <a:rPr lang="bg-BG" b="1" dirty="0" smtClean="0"/>
              <a:t>, </a:t>
            </a:r>
            <a:r>
              <a:rPr lang="en-US" b="1" dirty="0"/>
              <a:t>società a </a:t>
            </a:r>
            <a:r>
              <a:rPr lang="en-US" b="1" dirty="0" err="1"/>
              <a:t>partecipazione</a:t>
            </a:r>
            <a:r>
              <a:rPr lang="en-US" b="1" dirty="0"/>
              <a:t> </a:t>
            </a:r>
            <a:r>
              <a:rPr lang="en-US" b="1" dirty="0" err="1" smtClean="0"/>
              <a:t>pubblica</a:t>
            </a:r>
            <a:r>
              <a:rPr lang="bg-BG" b="1" dirty="0" smtClean="0"/>
              <a:t> (</a:t>
            </a:r>
            <a:r>
              <a:rPr lang="en-US" b="1" dirty="0" err="1"/>
              <a:t>S.p.A</a:t>
            </a:r>
            <a:r>
              <a:rPr lang="en-US" b="1" dirty="0"/>
              <a:t>. di </a:t>
            </a:r>
            <a:r>
              <a:rPr lang="en-US" b="1" dirty="0" err="1"/>
              <a:t>tipo</a:t>
            </a:r>
            <a:r>
              <a:rPr lang="en-US" b="1" dirty="0"/>
              <a:t> </a:t>
            </a:r>
            <a:r>
              <a:rPr lang="en-US" b="1" dirty="0" err="1" smtClean="0"/>
              <a:t>aperto</a:t>
            </a:r>
            <a:r>
              <a:rPr lang="bg-BG" b="1" dirty="0" smtClean="0"/>
              <a:t>)</a:t>
            </a:r>
            <a:endParaRPr lang="bg-BG" dirty="0" smtClean="0"/>
          </a:p>
          <a:p>
            <a:pPr>
              <a:buFontTx/>
              <a:buChar char="-"/>
            </a:pPr>
            <a:r>
              <a:rPr lang="en-US" b="1" dirty="0" err="1" smtClean="0"/>
              <a:t>Imprenditore</a:t>
            </a:r>
            <a:r>
              <a:rPr lang="en-US" b="1" dirty="0" smtClean="0"/>
              <a:t> </a:t>
            </a:r>
            <a:r>
              <a:rPr lang="en-US" b="1" dirty="0" err="1"/>
              <a:t>individuale</a:t>
            </a:r>
            <a:endParaRPr lang="bg-BG" dirty="0" smtClean="0"/>
          </a:p>
          <a:p>
            <a:pPr>
              <a:buFontTx/>
              <a:buChar char="-"/>
            </a:pPr>
            <a:r>
              <a:rPr lang="it-IT" b="1" dirty="0" smtClean="0"/>
              <a:t>Organizzazione </a:t>
            </a:r>
            <a:r>
              <a:rPr lang="it-IT" b="1" dirty="0"/>
              <a:t>senza scopo di </a:t>
            </a:r>
            <a:r>
              <a:rPr lang="it-IT" b="1" dirty="0" smtClean="0"/>
              <a:t>lucro</a:t>
            </a:r>
            <a:endParaRPr lang="bg-BG" b="1" dirty="0" smtClean="0"/>
          </a:p>
          <a:p>
            <a:pPr>
              <a:buFontTx/>
              <a:buChar char="-"/>
            </a:pPr>
            <a:r>
              <a:rPr lang="it-IT" b="1" dirty="0" smtClean="0"/>
              <a:t>Filiale</a:t>
            </a:r>
            <a:r>
              <a:rPr lang="bg-BG" b="1" dirty="0" smtClean="0"/>
              <a:t>/</a:t>
            </a:r>
            <a:r>
              <a:rPr lang="it-IT" b="1" dirty="0" smtClean="0"/>
              <a:t>rappresentanza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>
              <a:buFontTx/>
              <a:buChar char="-"/>
            </a:pPr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7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Общество с ограниченной ответственностью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017" y="1600201"/>
            <a:ext cx="7903966" cy="4320232"/>
          </a:xfrm>
        </p:spPr>
        <p:txBody>
          <a:bodyPr>
            <a:normAutofit fontScale="85000" lnSpcReduction="10000"/>
          </a:bodyPr>
          <a:lstStyle/>
          <a:p>
            <a:pPr algn="ctr">
              <a:buFontTx/>
              <a:buChar char="-"/>
            </a:pPr>
            <a:r>
              <a:rPr lang="ru-RU" dirty="0" smtClean="0"/>
              <a:t>до </a:t>
            </a:r>
            <a:r>
              <a:rPr lang="ru-RU" dirty="0"/>
              <a:t>50 </a:t>
            </a:r>
            <a:r>
              <a:rPr lang="ru-RU" dirty="0" smtClean="0"/>
              <a:t>участников</a:t>
            </a:r>
          </a:p>
          <a:p>
            <a:pPr algn="ctr">
              <a:buFontTx/>
              <a:buChar char="-"/>
            </a:pPr>
            <a:r>
              <a:rPr lang="ru-RU" dirty="0" smtClean="0"/>
              <a:t>уставной капитал – </a:t>
            </a:r>
            <a:r>
              <a:rPr lang="ru-RU" b="1" dirty="0" smtClean="0"/>
              <a:t>мин. 10 000 рублей </a:t>
            </a:r>
            <a:r>
              <a:rPr lang="ru-RU" dirty="0" smtClean="0"/>
              <a:t>- разделен на доли</a:t>
            </a:r>
          </a:p>
          <a:p>
            <a:pPr algn="ctr">
              <a:buFontTx/>
              <a:buChar char="-"/>
            </a:pPr>
            <a:r>
              <a:rPr lang="ru-RU" dirty="0" smtClean="0"/>
              <a:t>можно запретить или ограничить </a:t>
            </a:r>
            <a:r>
              <a:rPr lang="ru-RU" dirty="0"/>
              <a:t>вход новых </a:t>
            </a:r>
            <a:r>
              <a:rPr lang="ru-RU" dirty="0" smtClean="0"/>
              <a:t>участников</a:t>
            </a:r>
          </a:p>
          <a:p>
            <a:pPr algn="ctr">
              <a:buFontTx/>
              <a:buChar char="-"/>
            </a:pPr>
            <a:r>
              <a:rPr lang="ru-RU" dirty="0" smtClean="0"/>
              <a:t>право </a:t>
            </a:r>
            <a:r>
              <a:rPr lang="ru-RU" dirty="0"/>
              <a:t>участника на выход </a:t>
            </a:r>
            <a:r>
              <a:rPr lang="ru-RU" dirty="0" smtClean="0"/>
              <a:t>из ООО не </a:t>
            </a:r>
            <a:r>
              <a:rPr lang="ru-RU" dirty="0"/>
              <a:t>может быть ограничено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ru-RU" dirty="0" smtClean="0"/>
              <a:t>по важным вопросам необходимо </a:t>
            </a:r>
            <a:r>
              <a:rPr lang="ru-RU" dirty="0"/>
              <a:t>согласие большинства владельцев </a:t>
            </a:r>
            <a:r>
              <a:rPr lang="ru-RU" dirty="0" smtClean="0"/>
              <a:t>долей</a:t>
            </a:r>
          </a:p>
          <a:p>
            <a:pPr algn="ctr">
              <a:buFontTx/>
              <a:buChar char="-"/>
            </a:pPr>
            <a:r>
              <a:rPr lang="ru-RU" dirty="0" smtClean="0"/>
              <a:t>больше </a:t>
            </a:r>
            <a:r>
              <a:rPr lang="ru-RU" dirty="0"/>
              <a:t>подходит для малого и среднего </a:t>
            </a:r>
            <a:r>
              <a:rPr lang="ru-RU" dirty="0" smtClean="0"/>
              <a:t>бизнеса</a:t>
            </a:r>
          </a:p>
          <a:p>
            <a:pPr algn="ctr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7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società a </a:t>
            </a:r>
            <a:r>
              <a:rPr lang="en-US" dirty="0" err="1"/>
              <a:t>responsabilità</a:t>
            </a:r>
            <a:r>
              <a:rPr lang="en-US" dirty="0"/>
              <a:t> </a:t>
            </a:r>
            <a:r>
              <a:rPr lang="en-US" dirty="0" err="1"/>
              <a:t>limitata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017" y="1600201"/>
            <a:ext cx="7903966" cy="4320232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Char char="-"/>
            </a:pPr>
            <a:r>
              <a:rPr lang="it-IT" dirty="0" smtClean="0"/>
              <a:t>max</a:t>
            </a:r>
            <a:r>
              <a:rPr lang="ru-RU" dirty="0" smtClean="0"/>
              <a:t> </a:t>
            </a:r>
            <a:r>
              <a:rPr lang="ru-RU" dirty="0"/>
              <a:t>50 </a:t>
            </a:r>
            <a:r>
              <a:rPr lang="it-IT" dirty="0" smtClean="0"/>
              <a:t>soci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 smtClean="0"/>
              <a:t>capitale sociale </a:t>
            </a:r>
            <a:r>
              <a:rPr lang="ru-RU" dirty="0" smtClean="0"/>
              <a:t>– </a:t>
            </a:r>
            <a:r>
              <a:rPr lang="it-IT" b="1" dirty="0" smtClean="0"/>
              <a:t>min</a:t>
            </a:r>
            <a:r>
              <a:rPr lang="ru-RU" b="1" dirty="0" smtClean="0"/>
              <a:t>. 10 000 </a:t>
            </a:r>
            <a:r>
              <a:rPr lang="it-IT" b="1" dirty="0" smtClean="0"/>
              <a:t>rubli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it-IT" dirty="0" smtClean="0"/>
              <a:t>suddiviso in quote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s</a:t>
            </a:r>
            <a:r>
              <a:rPr lang="it-IT" dirty="0" smtClean="0"/>
              <a:t>i può vietare o limitare l’ingresso di nuovi soci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 smtClean="0"/>
              <a:t>il diritto di uscita di un socio dalla s.r.l. non può essere limitato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p</a:t>
            </a:r>
            <a:r>
              <a:rPr lang="it-IT" dirty="0" smtClean="0"/>
              <a:t>er questioni importanti occorre il consenso della maggioranza dei titolari delle quote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p</a:t>
            </a:r>
            <a:r>
              <a:rPr lang="it-IT" dirty="0" smtClean="0"/>
              <a:t>iù adatta alla piccola e media impresa</a:t>
            </a:r>
            <a:endParaRPr lang="ru-RU" dirty="0" smtClean="0"/>
          </a:p>
          <a:p>
            <a:pPr algn="ctr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Акционерное общество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605280"/>
            <a:ext cx="7274560" cy="4348163"/>
          </a:xfrm>
        </p:spPr>
        <p:txBody>
          <a:bodyPr>
            <a:normAutofit fontScale="70000" lnSpcReduction="20000"/>
          </a:bodyPr>
          <a:lstStyle/>
          <a:p>
            <a:pPr algn="ctr">
              <a:buFontTx/>
              <a:buChar char="-"/>
            </a:pPr>
            <a:r>
              <a:rPr lang="ru-RU" dirty="0" smtClean="0"/>
              <a:t>уставной капитал разделен </a:t>
            </a:r>
            <a:r>
              <a:rPr lang="ru-RU" b="1" dirty="0" smtClean="0"/>
              <a:t>на акции</a:t>
            </a:r>
          </a:p>
          <a:p>
            <a:pPr algn="ctr"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оличество акционеров не ограничено</a:t>
            </a:r>
          </a:p>
          <a:p>
            <a:pPr algn="ctr">
              <a:buFontTx/>
              <a:buChar char="-"/>
            </a:pPr>
            <a:r>
              <a:rPr lang="ru-RU" dirty="0"/>
              <a:t>АО более открыто для доступа в общество третьих </a:t>
            </a:r>
            <a:r>
              <a:rPr lang="ru-RU" dirty="0" smtClean="0"/>
              <a:t>лиц</a:t>
            </a:r>
          </a:p>
          <a:p>
            <a:pPr algn="ctr">
              <a:buFontTx/>
              <a:buChar char="-"/>
            </a:pPr>
            <a:r>
              <a:rPr lang="ru-RU" dirty="0" smtClean="0"/>
              <a:t>не </a:t>
            </a:r>
            <a:r>
              <a:rPr lang="ru-RU" dirty="0"/>
              <a:t>требуется согласие большинства участников, т.к. голоса считаются по </a:t>
            </a:r>
            <a:r>
              <a:rPr lang="ru-RU" dirty="0" smtClean="0"/>
              <a:t>акциям</a:t>
            </a:r>
          </a:p>
          <a:p>
            <a:pPr algn="ctr">
              <a:buFontTx/>
              <a:buChar char="-"/>
            </a:pPr>
            <a:r>
              <a:rPr lang="ru-RU" dirty="0" smtClean="0"/>
              <a:t>требуется выпуск акций и их государственная регистрация (эмиссия), ведение реестра акционеров</a:t>
            </a:r>
          </a:p>
          <a:p>
            <a:pPr algn="ctr">
              <a:buFontTx/>
              <a:buChar char="-"/>
            </a:pPr>
            <a:r>
              <a:rPr lang="ru-RU" dirty="0"/>
              <a:t>деятельность регулируется также законодательством о рынке ценных бумаг и более регламентирована по сравнению с деятельностью ООО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ru-RU" dirty="0"/>
              <a:t>организуется для предприятий с серьезными </a:t>
            </a:r>
            <a:r>
              <a:rPr lang="ru-RU" dirty="0" smtClean="0"/>
              <a:t>инвесторами, т.к. необходимы </a:t>
            </a:r>
            <a:r>
              <a:rPr lang="ru-RU" dirty="0"/>
              <a:t>большие материальные и организационные затраты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3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Società per </a:t>
            </a:r>
            <a:r>
              <a:rPr lang="en-US" dirty="0" err="1"/>
              <a:t>azioni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5360" y="1605280"/>
            <a:ext cx="7274560" cy="4348163"/>
          </a:xfrm>
        </p:spPr>
        <p:txBody>
          <a:bodyPr>
            <a:normAutofit fontScale="70000" lnSpcReduction="20000"/>
          </a:bodyPr>
          <a:lstStyle/>
          <a:p>
            <a:pPr algn="ctr">
              <a:buFontTx/>
              <a:buChar char="-"/>
            </a:pPr>
            <a:r>
              <a:rPr lang="it-IT" dirty="0" smtClean="0"/>
              <a:t>capitale sociale diviso </a:t>
            </a:r>
            <a:r>
              <a:rPr lang="it-IT" b="1" dirty="0" smtClean="0"/>
              <a:t>in azioni</a:t>
            </a:r>
            <a:endParaRPr lang="ru-RU" b="1" dirty="0" smtClean="0"/>
          </a:p>
          <a:p>
            <a:pPr algn="ctr">
              <a:buFontTx/>
              <a:buChar char="-"/>
            </a:pPr>
            <a:r>
              <a:rPr lang="it-IT" dirty="0" smtClean="0"/>
              <a:t>numero di azionisti illimitato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p</a:t>
            </a:r>
            <a:r>
              <a:rPr lang="it-IT" dirty="0" smtClean="0"/>
              <a:t>iù aperta all’accesso in società di terze persone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 smtClean="0"/>
              <a:t>non occorre il consenso della maggioranza dei soci, dato che i voti sono contati in base alle azioni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o</a:t>
            </a:r>
            <a:r>
              <a:rPr lang="it-IT" dirty="0" smtClean="0"/>
              <a:t>ccorre l’emissione di azioni e la loro registrazione </a:t>
            </a:r>
            <a:r>
              <a:rPr lang="it-IT" dirty="0" smtClean="0"/>
              <a:t>statale </a:t>
            </a:r>
            <a:r>
              <a:rPr lang="it-IT" dirty="0" smtClean="0"/>
              <a:t>(emissione), la tenuta del registro degli azionisti 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it-IT" dirty="0"/>
              <a:t>l</a:t>
            </a:r>
            <a:r>
              <a:rPr lang="it-IT" dirty="0" smtClean="0"/>
              <a:t>’attività è regolamentata anche dalla legge sul mecato dei titoli ed è più regolamentata rispetto all’attività di una s.r.l.</a:t>
            </a:r>
            <a:r>
              <a:rPr lang="ru-RU" dirty="0" smtClean="0"/>
              <a:t> </a:t>
            </a:r>
            <a:endParaRPr lang="it-IT" dirty="0" smtClean="0"/>
          </a:p>
          <a:p>
            <a:pPr algn="ctr">
              <a:buFontTx/>
              <a:buChar char="-"/>
            </a:pPr>
            <a:r>
              <a:rPr lang="it-IT" dirty="0"/>
              <a:t>o</a:t>
            </a:r>
            <a:r>
              <a:rPr lang="it-IT" dirty="0" smtClean="0"/>
              <a:t>rganizzata per imprese con investimenti importanti, ovvero che effettuano grosse spese materiali e organizzative</a:t>
            </a: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6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ООО и АО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sz="2400" dirty="0" smtClean="0"/>
              <a:t>Минимальный уставной капитал – 10 000 рублей (для ПАО 100 000 рублей)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Участники (акционеры) </a:t>
            </a:r>
            <a:r>
              <a:rPr lang="ru-RU" sz="2400" dirty="0"/>
              <a:t>не отвечают по обязательствам общества, а несут риск убытков, связанных с деятельностью общества, в пределах стоимости принадлежащих им </a:t>
            </a:r>
            <a:r>
              <a:rPr lang="ru-RU" sz="2400" dirty="0" smtClean="0"/>
              <a:t>долей (акций)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При наличии прибыли участники (акционеры) могут ее распределить и получить дивиденды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32" y="416560"/>
            <a:ext cx="7560928" cy="5709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 smtClean="0"/>
              <a:t>Srl</a:t>
            </a:r>
            <a:r>
              <a:rPr lang="en-US" b="1" dirty="0" smtClean="0"/>
              <a:t> </a:t>
            </a:r>
            <a:r>
              <a:rPr lang="en-US" b="1" dirty="0"/>
              <a:t>e Società per </a:t>
            </a:r>
            <a:r>
              <a:rPr lang="en-US" b="1" dirty="0" err="1"/>
              <a:t>azioni</a:t>
            </a:r>
            <a:r>
              <a:rPr lang="en-US" b="1" dirty="0"/>
              <a:t> 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it-IT" sz="2400" dirty="0" smtClean="0"/>
              <a:t>Capitale sociale minimo: </a:t>
            </a:r>
            <a:r>
              <a:rPr lang="ru-RU" sz="2400" dirty="0" smtClean="0"/>
              <a:t>10 000 </a:t>
            </a:r>
            <a:r>
              <a:rPr lang="it-IT" sz="2400" dirty="0" smtClean="0"/>
              <a:t>rubli</a:t>
            </a:r>
            <a:r>
              <a:rPr lang="ru-RU" sz="2400" dirty="0" smtClean="0"/>
              <a:t> (</a:t>
            </a:r>
            <a:r>
              <a:rPr lang="it-IT" sz="2400" dirty="0" smtClean="0"/>
              <a:t>per le s.p.a. di diritto pubblico </a:t>
            </a:r>
            <a:r>
              <a:rPr lang="ru-RU" sz="2400" dirty="0" smtClean="0"/>
              <a:t>100 000 </a:t>
            </a:r>
            <a:r>
              <a:rPr lang="it-IT" sz="2400" dirty="0" smtClean="0"/>
              <a:t>rubli</a:t>
            </a:r>
            <a:r>
              <a:rPr lang="ru-RU" sz="2400" dirty="0" smtClean="0"/>
              <a:t>)</a:t>
            </a:r>
          </a:p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it-IT" sz="2400" dirty="0" smtClean="0"/>
              <a:t>I soci</a:t>
            </a:r>
            <a:r>
              <a:rPr lang="ru-RU" sz="2400" dirty="0" smtClean="0"/>
              <a:t> (</a:t>
            </a:r>
            <a:r>
              <a:rPr lang="it-IT" sz="2400" dirty="0" smtClean="0"/>
              <a:t>azionisti</a:t>
            </a:r>
            <a:r>
              <a:rPr lang="ru-RU" sz="2400" dirty="0" smtClean="0"/>
              <a:t>) </a:t>
            </a:r>
            <a:r>
              <a:rPr lang="it-IT" sz="2400" dirty="0" smtClean="0"/>
              <a:t>non rispondono degli obblighi societari, corrono il rischio di perdite, relative all’attività della società solo nei limiti del valore delle quote (azioni) a loro appartenenti</a:t>
            </a:r>
            <a:endParaRPr lang="ru-RU" sz="2400" dirty="0" smtClean="0"/>
          </a:p>
          <a:p>
            <a:pPr marL="0" indent="0" algn="ctr">
              <a:buNone/>
            </a:pPr>
            <a:r>
              <a:rPr lang="it-IT" sz="2400" dirty="0" smtClean="0"/>
              <a:t>In presenza di utili i soci (azionisti) possono distribuirli e ricevere i dividendi</a:t>
            </a:r>
            <a:endParaRPr lang="ru-R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0E74-F572-C849-8CAE-407C26AE33C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7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1237</Words>
  <Application>Microsoft Office PowerPoint</Application>
  <PresentationFormat>Экран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 Passo per passo: la prima guida che ti insegna tutto quello che devi sapere per fare Business in Russia con consigli legali, fiscali e pratici  Начать бизнес в России: что нужно знать итальянцу? </vt:lpstr>
      <vt:lpstr>Регистрация юридического лица</vt:lpstr>
      <vt:lpstr>registrazione DELLA società</vt:lpstr>
      <vt:lpstr>Общество с ограниченной ответственностью</vt:lpstr>
      <vt:lpstr>società a responsabilità limitata</vt:lpstr>
      <vt:lpstr>Акционерное общество</vt:lpstr>
      <vt:lpstr>Società per azioni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</dc:creator>
  <cp:lastModifiedBy>Anastasia</cp:lastModifiedBy>
  <cp:revision>86</cp:revision>
  <cp:lastPrinted>2015-06-28T05:31:29Z</cp:lastPrinted>
  <dcterms:created xsi:type="dcterms:W3CDTF">2012-09-26T19:36:02Z</dcterms:created>
  <dcterms:modified xsi:type="dcterms:W3CDTF">2016-10-08T10:27:01Z</dcterms:modified>
</cp:coreProperties>
</file>